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6" r:id="rId4"/>
    <p:sldId id="287" r:id="rId5"/>
    <p:sldId id="259" r:id="rId6"/>
    <p:sldId id="260" r:id="rId7"/>
    <p:sldId id="289" r:id="rId8"/>
    <p:sldId id="290" r:id="rId9"/>
    <p:sldId id="261" r:id="rId10"/>
    <p:sldId id="265" r:id="rId11"/>
    <p:sldId id="262" r:id="rId12"/>
    <p:sldId id="276" r:id="rId13"/>
    <p:sldId id="275" r:id="rId14"/>
    <p:sldId id="264" r:id="rId15"/>
    <p:sldId id="285" r:id="rId16"/>
    <p:sldId id="291" r:id="rId17"/>
    <p:sldId id="292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rnia bayu" initials="kb" lastIdx="1" clrIdx="0">
    <p:extLst>
      <p:ext uri="{19B8F6BF-5375-455C-9EA6-DF929625EA0E}">
        <p15:presenceInfo xmlns:p15="http://schemas.microsoft.com/office/powerpoint/2012/main" userId="93679e263c9f29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9D7"/>
    <a:srgbClr val="3C9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>
      <p:cViewPr varScale="1">
        <p:scale>
          <a:sx n="65" d="100"/>
          <a:sy n="65" d="100"/>
        </p:scale>
        <p:origin x="1208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35DB2-6B64-42F1-875B-81892621FC1D}" type="datetimeFigureOut">
              <a:rPr lang="en-ID" smtClean="0"/>
              <a:pPr/>
              <a:t>28/08/2024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75EE5-F634-4B1B-8918-0F4875E75201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262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75EE5-F634-4B1B-8918-0F4875E75201}" type="slidenum">
              <a:rPr lang="en-ID" smtClean="0"/>
              <a:pPr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014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75EE5-F634-4B1B-8918-0F4875E75201}" type="slidenum">
              <a:rPr lang="en-ID" smtClean="0"/>
              <a:pPr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9253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75EE5-F634-4B1B-8918-0F4875E75201}" type="slidenum">
              <a:rPr lang="en-ID" smtClean="0"/>
              <a:pPr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972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75EE5-F634-4B1B-8918-0F4875E75201}" type="slidenum">
              <a:rPr lang="en-ID" smtClean="0"/>
              <a:pPr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811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75EE5-F634-4B1B-8918-0F4875E75201}" type="slidenum">
              <a:rPr lang="en-ID" smtClean="0"/>
              <a:pPr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545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6047CE-0C62-41D0-A6C9-9A2CCE83964A}"/>
              </a:ext>
            </a:extLst>
          </p:cNvPr>
          <p:cNvSpPr/>
          <p:nvPr userDrawn="1"/>
        </p:nvSpPr>
        <p:spPr>
          <a:xfrm>
            <a:off x="0" y="2057400"/>
            <a:ext cx="4572000" cy="2514600"/>
          </a:xfrm>
          <a:prstGeom prst="rect">
            <a:avLst/>
          </a:prstGeom>
          <a:solidFill>
            <a:srgbClr val="D73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53F9FFC9-F1D5-48C7-B9E4-27E3EF6B5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B13AEDC-3B3C-4ACF-A13B-E809CE64A8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9309"/>
          <a:stretch>
            <a:fillRect/>
          </a:stretch>
        </p:blipFill>
        <p:spPr bwMode="auto">
          <a:xfrm>
            <a:off x="76200" y="15240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B423E322-91F8-4642-9861-72B03010B2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00"/>
          <a:stretch>
            <a:fillRect/>
          </a:stretch>
        </p:blipFill>
        <p:spPr bwMode="auto">
          <a:xfrm>
            <a:off x="6477000" y="5989638"/>
            <a:ext cx="25146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667000"/>
            <a:ext cx="4191000" cy="123825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343400" cy="914400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2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E2584A-95DE-4394-AE80-7012CD542D4C}"/>
              </a:ext>
            </a:extLst>
          </p:cNvPr>
          <p:cNvSpPr/>
          <p:nvPr userDrawn="1"/>
        </p:nvSpPr>
        <p:spPr>
          <a:xfrm>
            <a:off x="0" y="2057400"/>
            <a:ext cx="4572000" cy="2514600"/>
          </a:xfrm>
          <a:prstGeom prst="rect">
            <a:avLst/>
          </a:prstGeom>
          <a:solidFill>
            <a:srgbClr val="D73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69AFF58-AB40-4ED5-9F50-3B5727EBD5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CC4C3A7-9988-44B2-B05F-54EE6DF55B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r="9309"/>
          <a:stretch>
            <a:fillRect/>
          </a:stretch>
        </p:blipFill>
        <p:spPr bwMode="auto">
          <a:xfrm>
            <a:off x="76200" y="15240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0589F20A-B778-4E0B-9C91-BDA3FCB96F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0"/>
          <a:stretch>
            <a:fillRect/>
          </a:stretch>
        </p:blipFill>
        <p:spPr bwMode="auto">
          <a:xfrm>
            <a:off x="6400800" y="5943600"/>
            <a:ext cx="25146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667000"/>
            <a:ext cx="4191000" cy="123825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343400" cy="914400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27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0A66461-652E-4AB4-8389-796FE97AE9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3225"/>
            <a:ext cx="91440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6785B67-F6C2-4EAE-9298-94027568D6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238"/>
            <a:ext cx="91440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6050"/>
            <a:ext cx="6781800" cy="984250"/>
          </a:xfrm>
        </p:spPr>
        <p:txBody>
          <a:bodyPr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28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EC81FF-66A6-42C2-8ECC-DB57A44EB4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-101600"/>
            <a:ext cx="70866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3157D82-7FCC-4D7C-81C7-62F6ABA61C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AAF68-D644-4844-B104-7E7473FFF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FA5ED15-E3CE-4584-A0E4-FE3B513C2529}" type="datetimeFigureOut">
              <a:rPr lang="en-US"/>
              <a:pPr>
                <a:defRPr/>
              </a:pPr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D3B65-D01F-44DF-BFDC-F40EBD0A7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B9FB-35CC-4BDF-A76E-14A1BB239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73A29DB9-326E-46A4-A1E4-ACF3D4532BC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7">
            <a:extLst>
              <a:ext uri="{FF2B5EF4-FFF2-40B4-BE49-F238E27FC236}">
                <a16:creationId xmlns:a16="http://schemas.microsoft.com/office/drawing/2014/main" id="{7A2D8E4C-A54B-424E-B99D-EDE7FB48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000240"/>
            <a:ext cx="4419600" cy="2428892"/>
          </a:xfrm>
          <a:noFill/>
          <a:ln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Rancang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Bangun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Pengembangan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Akuarium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b="1" dirty="0" err="1">
                <a:latin typeface="Times New Roman" pitchFamily="18" charset="0"/>
                <a:cs typeface="Times New Roman" pitchFamily="18" charset="0"/>
              </a:rPr>
              <a:t>Cerdas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 Untuk Ikan Mas Koki</a:t>
            </a:r>
            <a:br>
              <a:rPr lang="en-US" altLang="en-US" sz="1800" b="1" dirty="0">
                <a:latin typeface="Times New Roman" pitchFamily="18" charset="0"/>
                <a:cs typeface="Times New Roman" pitchFamily="18" charset="0"/>
              </a:rPr>
            </a:br>
            <a:br>
              <a:rPr lang="en-US" altLang="en-US" sz="1800" b="1" dirty="0">
                <a:latin typeface="Times New Roman" pitchFamily="18" charset="0"/>
                <a:cs typeface="Times New Roman" pitchFamily="18" charset="0"/>
              </a:rPr>
            </a:br>
            <a:br>
              <a:rPr lang="en-US" altLang="en-US" sz="1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Muhammad Ilhan mansiz - 40121855</a:t>
            </a:r>
            <a:endParaRPr lang="en-GB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D8291C8-157F-4336-8E2F-66E549CEE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5086368"/>
            <a:ext cx="6781800" cy="914400"/>
          </a:xfrm>
        </p:spPr>
        <p:txBody>
          <a:bodyPr rtlCol="0"/>
          <a:lstStyle/>
          <a:p>
            <a:pPr algn="l" eaLnBrk="1" hangingPunct="1">
              <a:defRPr/>
            </a:pPr>
            <a:r>
              <a:rPr lang="id-ID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Pembimbing 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id-ID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ID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Dr.</a:t>
            </a:r>
            <a:r>
              <a:rPr lang="en-ID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Emy </a:t>
            </a:r>
            <a:r>
              <a:rPr lang="en-ID" sz="20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Haryatmi</a:t>
            </a:r>
            <a:r>
              <a:rPr lang="en-ID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D" sz="20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SKom</a:t>
            </a:r>
            <a:r>
              <a:rPr lang="en-ID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</a:t>
            </a:r>
            <a:r>
              <a:rPr lang="en-ID" sz="20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MEngSc</a:t>
            </a:r>
            <a:r>
              <a:rPr lang="en-ID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MT</a:t>
            </a:r>
            <a:endParaRPr lang="en-ID" sz="2000" dirty="0">
              <a:solidFill>
                <a:schemeClr val="tx1"/>
              </a:solidFill>
            </a:endParaRPr>
          </a:p>
          <a:p>
            <a:pPr algn="l" eaLnBrk="1" hangingPunct="1">
              <a:defRPr/>
            </a:pPr>
            <a:endParaRPr lang="en-ID" sz="2000" dirty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GAMBAR ALAT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52F18-8A88-4744-9DD4-5E690E25B601}"/>
              </a:ext>
            </a:extLst>
          </p:cNvPr>
          <p:cNvSpPr/>
          <p:nvPr/>
        </p:nvSpPr>
        <p:spPr>
          <a:xfrm>
            <a:off x="2377818" y="1136113"/>
            <a:ext cx="1088426" cy="6367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Turbidity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F8495-B4BE-4538-B9EA-4AC341CC4D98}"/>
              </a:ext>
            </a:extLst>
          </p:cNvPr>
          <p:cNvSpPr/>
          <p:nvPr/>
        </p:nvSpPr>
        <p:spPr>
          <a:xfrm>
            <a:off x="2803332" y="3816843"/>
            <a:ext cx="1190691" cy="39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Penyaring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D40DF0-9099-483B-B3F6-8D86A09CFAEA}"/>
              </a:ext>
            </a:extLst>
          </p:cNvPr>
          <p:cNvSpPr/>
          <p:nvPr/>
        </p:nvSpPr>
        <p:spPr>
          <a:xfrm>
            <a:off x="1313782" y="1136112"/>
            <a:ext cx="984514" cy="485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Servo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9418BE-3172-4A7F-A74A-3298CB00B8BA}"/>
              </a:ext>
            </a:extLst>
          </p:cNvPr>
          <p:cNvSpPr/>
          <p:nvPr/>
        </p:nvSpPr>
        <p:spPr>
          <a:xfrm>
            <a:off x="169009" y="3789040"/>
            <a:ext cx="1070830" cy="5829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Pompa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29C9F5-E78C-4C4D-BC0A-2E89C8372537}"/>
              </a:ext>
            </a:extLst>
          </p:cNvPr>
          <p:cNvSpPr/>
          <p:nvPr/>
        </p:nvSpPr>
        <p:spPr>
          <a:xfrm>
            <a:off x="163431" y="1136112"/>
            <a:ext cx="1070830" cy="5829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529172-AAB1-7D5D-7CC0-E9DA8F13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1" y="2018984"/>
            <a:ext cx="3525918" cy="15476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650A52-4A9B-6944-2224-3E32760E7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018984"/>
            <a:ext cx="3291858" cy="185167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D15ED2-3914-4F99-4CBB-7BCCBB45ABE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04424" y="3136475"/>
            <a:ext cx="699224" cy="652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2EC113-425B-2C22-53FD-0588172C59C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98846" y="1719058"/>
            <a:ext cx="713739" cy="834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602618-B029-9ED8-26D9-232C7077904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633993" y="1621992"/>
            <a:ext cx="172046" cy="704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8CE4AA-30B0-858E-0119-34071F4BE834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984364" y="1772817"/>
            <a:ext cx="937667" cy="834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5ACB044-29FB-1ECC-8486-C2AF0E9BBD04}"/>
              </a:ext>
            </a:extLst>
          </p:cNvPr>
          <p:cNvSpPr/>
          <p:nvPr/>
        </p:nvSpPr>
        <p:spPr>
          <a:xfrm>
            <a:off x="1437092" y="3788072"/>
            <a:ext cx="1190691" cy="6367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Ultrasonik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782FED-64A6-AC55-5AE8-AC069EE4F52E}"/>
              </a:ext>
            </a:extLst>
          </p:cNvPr>
          <p:cNvCxnSpPr>
            <a:stCxn id="43" idx="0"/>
          </p:cNvCxnSpPr>
          <p:nvPr/>
        </p:nvCxnSpPr>
        <p:spPr>
          <a:xfrm flipV="1">
            <a:off x="2032438" y="2607288"/>
            <a:ext cx="345380" cy="1180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035FDB3-D3CA-C6D0-AA88-8590F8BA8CE3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3059832" y="2792821"/>
            <a:ext cx="338846" cy="1024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926B1EB-BDBF-D251-6F85-7D21346A2DF2}"/>
              </a:ext>
            </a:extLst>
          </p:cNvPr>
          <p:cNvSpPr/>
          <p:nvPr/>
        </p:nvSpPr>
        <p:spPr>
          <a:xfrm>
            <a:off x="4283968" y="1100996"/>
            <a:ext cx="984514" cy="5209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77EB2A1-01B9-5959-4DFB-5F4156182D9D}"/>
              </a:ext>
            </a:extLst>
          </p:cNvPr>
          <p:cNvSpPr/>
          <p:nvPr/>
        </p:nvSpPr>
        <p:spPr>
          <a:xfrm>
            <a:off x="4139952" y="2414280"/>
            <a:ext cx="827749" cy="5826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DD6D9B-02FD-A916-0B74-7C253B700052}"/>
              </a:ext>
            </a:extLst>
          </p:cNvPr>
          <p:cNvSpPr/>
          <p:nvPr/>
        </p:nvSpPr>
        <p:spPr>
          <a:xfrm>
            <a:off x="6493073" y="1118554"/>
            <a:ext cx="984514" cy="520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B5F61C-57AE-2CA0-17F6-6B4CEB98F730}"/>
              </a:ext>
            </a:extLst>
          </p:cNvPr>
          <p:cNvSpPr/>
          <p:nvPr/>
        </p:nvSpPr>
        <p:spPr>
          <a:xfrm>
            <a:off x="5387452" y="1110285"/>
            <a:ext cx="984514" cy="520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Baterai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E0F2E4-EC78-31E3-FC22-E69C11E36AEC}"/>
              </a:ext>
            </a:extLst>
          </p:cNvPr>
          <p:cNvSpPr/>
          <p:nvPr/>
        </p:nvSpPr>
        <p:spPr>
          <a:xfrm>
            <a:off x="7598694" y="1100997"/>
            <a:ext cx="984514" cy="520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 pH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BFB412-CAB8-C385-7EBF-A27992E3FCDD}"/>
              </a:ext>
            </a:extLst>
          </p:cNvPr>
          <p:cNvSpPr/>
          <p:nvPr/>
        </p:nvSpPr>
        <p:spPr>
          <a:xfrm>
            <a:off x="4360381" y="4121943"/>
            <a:ext cx="1057887" cy="520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C24F77-D446-C55B-2FA4-A2D6691548A5}"/>
              </a:ext>
            </a:extLst>
          </p:cNvPr>
          <p:cNvSpPr/>
          <p:nvPr/>
        </p:nvSpPr>
        <p:spPr>
          <a:xfrm>
            <a:off x="6781800" y="4111488"/>
            <a:ext cx="984514" cy="520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517FF6-9604-5098-EA42-5AEE6418A9B3}"/>
              </a:ext>
            </a:extLst>
          </p:cNvPr>
          <p:cNvSpPr/>
          <p:nvPr/>
        </p:nvSpPr>
        <p:spPr>
          <a:xfrm>
            <a:off x="5599644" y="4100307"/>
            <a:ext cx="1057887" cy="520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bank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B7AE000-0AC5-122A-23C0-407357BBA4FD}"/>
              </a:ext>
            </a:extLst>
          </p:cNvPr>
          <p:cNvSpPr/>
          <p:nvPr/>
        </p:nvSpPr>
        <p:spPr>
          <a:xfrm>
            <a:off x="7917105" y="4111488"/>
            <a:ext cx="1057886" cy="520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 Turbidity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BE641B0-08D0-B623-AF84-53D674FE7C4F}"/>
              </a:ext>
            </a:extLst>
          </p:cNvPr>
          <p:cNvCxnSpPr>
            <a:stCxn id="48" idx="2"/>
          </p:cNvCxnSpPr>
          <p:nvPr/>
        </p:nvCxnSpPr>
        <p:spPr>
          <a:xfrm>
            <a:off x="4776225" y="1621992"/>
            <a:ext cx="731879" cy="438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D42DCA-0B2E-D61F-5EF5-65BD28D4C2F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967701" y="2705616"/>
            <a:ext cx="756427" cy="87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E3BD6A9-5C86-A0DE-8F6C-250A3B70E190}"/>
              </a:ext>
            </a:extLst>
          </p:cNvPr>
          <p:cNvCxnSpPr>
            <a:stCxn id="52" idx="2"/>
          </p:cNvCxnSpPr>
          <p:nvPr/>
        </p:nvCxnSpPr>
        <p:spPr>
          <a:xfrm>
            <a:off x="5879709" y="1631280"/>
            <a:ext cx="248878" cy="783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7360379-4616-B7F4-3210-2C1661000FF7}"/>
              </a:ext>
            </a:extLst>
          </p:cNvPr>
          <p:cNvCxnSpPr>
            <a:stCxn id="51" idx="2"/>
          </p:cNvCxnSpPr>
          <p:nvPr/>
        </p:nvCxnSpPr>
        <p:spPr>
          <a:xfrm>
            <a:off x="6985330" y="1639549"/>
            <a:ext cx="0" cy="1035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AD1EFB-6586-7033-BB53-404CEEBFF096}"/>
              </a:ext>
            </a:extLst>
          </p:cNvPr>
          <p:cNvCxnSpPr>
            <a:stCxn id="53" idx="2"/>
          </p:cNvCxnSpPr>
          <p:nvPr/>
        </p:nvCxnSpPr>
        <p:spPr>
          <a:xfrm flipH="1">
            <a:off x="7884368" y="1621992"/>
            <a:ext cx="206583" cy="870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319CDF-8C22-51F4-DABF-D58B081C69EC}"/>
              </a:ext>
            </a:extLst>
          </p:cNvPr>
          <p:cNvCxnSpPr>
            <a:stCxn id="54" idx="0"/>
          </p:cNvCxnSpPr>
          <p:nvPr/>
        </p:nvCxnSpPr>
        <p:spPr>
          <a:xfrm flipV="1">
            <a:off x="4889325" y="3645024"/>
            <a:ext cx="618779" cy="476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92AADB9-3578-1124-D3B7-9024E0550328}"/>
              </a:ext>
            </a:extLst>
          </p:cNvPr>
          <p:cNvCxnSpPr>
            <a:stCxn id="56" idx="0"/>
          </p:cNvCxnSpPr>
          <p:nvPr/>
        </p:nvCxnSpPr>
        <p:spPr>
          <a:xfrm flipV="1">
            <a:off x="6128588" y="3566658"/>
            <a:ext cx="459636" cy="5336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7AC80CE-EC89-44E5-208D-6C694D243040}"/>
              </a:ext>
            </a:extLst>
          </p:cNvPr>
          <p:cNvCxnSpPr>
            <a:stCxn id="55" idx="0"/>
          </p:cNvCxnSpPr>
          <p:nvPr/>
        </p:nvCxnSpPr>
        <p:spPr>
          <a:xfrm flipV="1">
            <a:off x="7274057" y="3833482"/>
            <a:ext cx="0" cy="278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9097527-750C-6EA8-DD00-8CC7233A532A}"/>
              </a:ext>
            </a:extLst>
          </p:cNvPr>
          <p:cNvCxnSpPr>
            <a:stCxn id="57" idx="0"/>
          </p:cNvCxnSpPr>
          <p:nvPr/>
        </p:nvCxnSpPr>
        <p:spPr>
          <a:xfrm flipH="1" flipV="1">
            <a:off x="7524328" y="3429000"/>
            <a:ext cx="921720" cy="6824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72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71E6876-A527-4DA0-BA00-5F858F76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050"/>
            <a:ext cx="7010400" cy="98425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dirty="0"/>
              <a:t>TABEL HASIL UJI COBA CADANGAN DAYA</a:t>
            </a:r>
            <a:endParaRPr lang="en-ID" altLang="en-US" sz="3000" i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38D58E-53E3-237A-91AF-B18618073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66252"/>
              </p:ext>
            </p:extLst>
          </p:nvPr>
        </p:nvGraphicFramePr>
        <p:xfrm>
          <a:off x="1031775" y="1412776"/>
          <a:ext cx="708045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77509784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220445007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8410756"/>
                    </a:ext>
                  </a:extLst>
                </a:gridCol>
                <a:gridCol w="903876">
                  <a:extLst>
                    <a:ext uri="{9D8B030D-6E8A-4147-A177-3AD203B41FA5}">
                      <a16:colId xmlns:a16="http://schemas.microsoft.com/office/drawing/2014/main" val="3011318344"/>
                    </a:ext>
                  </a:extLst>
                </a:gridCol>
                <a:gridCol w="1180075">
                  <a:extLst>
                    <a:ext uri="{9D8B030D-6E8A-4147-A177-3AD203B41FA5}">
                      <a16:colId xmlns:a16="http://schemas.microsoft.com/office/drawing/2014/main" val="2224936944"/>
                    </a:ext>
                  </a:extLst>
                </a:gridCol>
                <a:gridCol w="1180075">
                  <a:extLst>
                    <a:ext uri="{9D8B030D-6E8A-4147-A177-3AD203B41FA5}">
                      <a16:colId xmlns:a16="http://schemas.microsoft.com/office/drawing/2014/main" val="194979079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Daya Power Bank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Waktu Yang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Dibutuhkan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Nilai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Tegangan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Nilai Sensor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550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Turbidity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89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Jam 5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Menit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6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Jam 10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Menit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1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Jam 12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Menit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459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Jam 10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Menit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9957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71E6876-A527-4DA0-BA00-5F858F76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6050"/>
            <a:ext cx="7010400" cy="9842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300" dirty="0"/>
              <a:t>TABEL HASIL UJI COBA MOTOR SERVO</a:t>
            </a:r>
            <a:endParaRPr lang="en-ID" altLang="en-US" sz="33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D2E27E-0D31-1CD9-FFDE-52B118D10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446884"/>
              </p:ext>
            </p:extLst>
          </p:nvPr>
        </p:nvGraphicFramePr>
        <p:xfrm>
          <a:off x="918049" y="1412776"/>
          <a:ext cx="730790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437275876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205103805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38667589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4000281497"/>
                    </a:ext>
                  </a:extLst>
                </a:gridCol>
                <a:gridCol w="1763286">
                  <a:extLst>
                    <a:ext uri="{9D8B030D-6E8A-4147-A177-3AD203B41FA5}">
                      <a16:colId xmlns:a16="http://schemas.microsoft.com/office/drawing/2014/main" val="51616711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Pengujian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Tanggal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Servo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2317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Jumlah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per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jadwal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51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– 07 – 2024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– 30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Butir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Hidup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 dan 18.00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244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– 07 – 2024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– 30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Butir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Hidup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 dan 18.00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05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 – 07 – 2024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– 30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Butir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Hidup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 dan 18.00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95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08 – 2024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– 30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Butir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Hidup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 dan 18.00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38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– 08 – 2024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– 30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Butir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Hidup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 dan 18.00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4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– 08 – 2024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– 30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Butir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Hidup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 dan 18.00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527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– 08 – 2024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– 30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Butir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Hidup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 dan 18.00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5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– 08 – 2024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– 30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Butir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Hidup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 dan 18.00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395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42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71E6876-A527-4DA0-BA00-5F858F76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81" y="-151150"/>
            <a:ext cx="7010400" cy="9842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000" dirty="0"/>
              <a:t>TABEL HASIL UJI COBA KESELURUHAN ALAT</a:t>
            </a:r>
            <a:endParaRPr lang="en-ID" altLang="en-US" sz="3000" i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AE0829-6567-3105-E373-80588EF1F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706130"/>
              </p:ext>
            </p:extLst>
          </p:nvPr>
        </p:nvGraphicFramePr>
        <p:xfrm>
          <a:off x="899592" y="1340768"/>
          <a:ext cx="734481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096">
                  <a:extLst>
                    <a:ext uri="{9D8B030D-6E8A-4147-A177-3AD203B41FA5}">
                      <a16:colId xmlns:a16="http://schemas.microsoft.com/office/drawing/2014/main" val="1057821325"/>
                    </a:ext>
                  </a:extLst>
                </a:gridCol>
                <a:gridCol w="784200">
                  <a:extLst>
                    <a:ext uri="{9D8B030D-6E8A-4147-A177-3AD203B41FA5}">
                      <a16:colId xmlns:a16="http://schemas.microsoft.com/office/drawing/2014/main" val="196797462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179764605"/>
                    </a:ext>
                  </a:extLst>
                </a:gridCol>
                <a:gridCol w="1183680">
                  <a:extLst>
                    <a:ext uri="{9D8B030D-6E8A-4147-A177-3AD203B41FA5}">
                      <a16:colId xmlns:a16="http://schemas.microsoft.com/office/drawing/2014/main" val="15130557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49569611"/>
                    </a:ext>
                  </a:extLst>
                </a:gridCol>
                <a:gridCol w="1400720">
                  <a:extLst>
                    <a:ext uri="{9D8B030D-6E8A-4147-A177-3AD203B41FA5}">
                      <a16:colId xmlns:a16="http://schemas.microsoft.com/office/drawing/2014/main" val="397716642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Tanggal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Nilai Sensor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Pompa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6497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Turbidity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Kondisi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Waktu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812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29-07-2024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35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30-07-2024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22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31-07-2024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03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1-08-2024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2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2-08-2024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142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3-08-2024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725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4-08-2024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Hidup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 20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Menit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951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5-08-2024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73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03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3FB2B13C-4724-4473-9414-40875ED7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dirty="0">
                <a:cs typeface="Times New Roman" pitchFamily="18" charset="0"/>
              </a:rPr>
              <a:t>KESIMPULAN</a:t>
            </a:r>
            <a:endParaRPr lang="en-ID" altLang="en-US" dirty="0"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966C6-840A-4C99-BB7A-2465FC586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52736"/>
            <a:ext cx="8610600" cy="51054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Penelitian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dapat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disimpulkan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bahwa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sistem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akuarium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cerdas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telah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berhasil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dirancang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serta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dapat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berjalan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sesuai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yang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diharapkan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Pengendalian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sistem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pakan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ikan dan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penyaringan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air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akuarium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secara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otomatis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terbukti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dapat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mempermudah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perawatan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ikan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koki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meningkatkan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efisiensi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waktu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dibandingkan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dengan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perawatan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manual.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Sistem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memastikan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perawatan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ikan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lebih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terkontrol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baik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dari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segi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kesehatan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ikan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maupun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kebersihan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air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akuarium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Berdasarkan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data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penelitian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pada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hari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ke-7,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nilai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pH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tercatat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mencapai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7.45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dengan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nilai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turbidity 0 dan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ketinggian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air 16 cm, yang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menyebabkan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pompa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menyala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selama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20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menit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untuk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menyaring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air,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hingga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pH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stabil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kembali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Hari ke-8,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nilai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pH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menurun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menjadi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7.23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dengan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nilai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turbidity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tetap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0 dan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ketinggian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air 16 cm,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sehingga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pompa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tidak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perlu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diaktifkan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Menjaga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tingkat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pH dan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kekeruhan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air, ikan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dapat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tumbuh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berkembang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dengan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sehat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serta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terhindar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dari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penyakit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Penjadwalan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otomatis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melalui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aplikasi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mobile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memungkinkan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pemelihara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ikan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mengontrol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sistem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dari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jarak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jauh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sehingga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perawatan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tetap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optimal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meski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tidak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berada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di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rumah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sz="1600" kern="1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3FB2B13C-4724-4473-9414-40875ED7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dirty="0">
                <a:cs typeface="Times New Roman" pitchFamily="18" charset="0"/>
              </a:rPr>
              <a:t>SARAN</a:t>
            </a:r>
            <a:endParaRPr lang="en-ID" altLang="en-US" dirty="0"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966C6-840A-4C99-BB7A-2465FC586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412776"/>
            <a:ext cx="8610600" cy="5105400"/>
          </a:xfrm>
        </p:spPr>
        <p:txBody>
          <a:bodyPr/>
          <a:lstStyle/>
          <a:p>
            <a:pPr marR="7556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Penambahan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fitur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untuk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memantau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nilai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suhu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pada air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akuarium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karena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suhu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juga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brperan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penting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dalam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kesehatan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ikan.</a:t>
            </a:r>
          </a:p>
          <a:p>
            <a:pPr marR="7556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Penambahan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fitur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kamera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agar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bisa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memantau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keadaan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ikan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dari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jarak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jauh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marR="75565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Pengembangan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sensor pH dan turbidity yang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lebih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akurat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agar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memberikan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data dan hasil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pengamatan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yang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lebih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spesifik</a:t>
            </a:r>
            <a:r>
              <a:rPr lang="en-US" sz="2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41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3FB2B13C-4724-4473-9414-40875ED7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dirty="0">
                <a:cs typeface="Times New Roman" pitchFamily="18" charset="0"/>
              </a:rPr>
              <a:t>VIDEO ALAT</a:t>
            </a:r>
            <a:endParaRPr lang="en-ID" altLang="en-US" dirty="0">
              <a:cs typeface="Times New Roman" pitchFamily="18" charset="0"/>
            </a:endParaRPr>
          </a:p>
        </p:txBody>
      </p:sp>
      <p:pic>
        <p:nvPicPr>
          <p:cNvPr id="2" name="2024_Alat_40121855_Muhammad Ilhan Mansiz">
            <a:hlinkClick r:id="" action="ppaction://media"/>
            <a:extLst>
              <a:ext uri="{FF2B5EF4-FFF2-40B4-BE49-F238E27FC236}">
                <a16:creationId xmlns:a16="http://schemas.microsoft.com/office/drawing/2014/main" id="{5997E7DD-801E-5D9E-8CFD-EEB2CE2F2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2765" y="754406"/>
            <a:ext cx="3421283" cy="5338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4D23AA-C9B8-A67F-6378-E0A35BF9A2F1}"/>
              </a:ext>
            </a:extLst>
          </p:cNvPr>
          <p:cNvSpPr txBox="1"/>
          <p:nvPr/>
        </p:nvSpPr>
        <p:spPr>
          <a:xfrm>
            <a:off x="5508104" y="1916832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https://drive.google.com/file/d/18dsLlSpwPO3rvc4tljC8DcA6VSvim5m_/view?usp=sharing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194118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3FB2B13C-4724-4473-9414-40875ED7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dirty="0">
                <a:cs typeface="Times New Roman" pitchFamily="18" charset="0"/>
              </a:rPr>
              <a:t>VIDEO ALAT</a:t>
            </a:r>
            <a:endParaRPr lang="en-ID" altLang="en-US" dirty="0">
              <a:cs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D23AA-C9B8-A67F-6378-E0A35BF9A2F1}"/>
              </a:ext>
            </a:extLst>
          </p:cNvPr>
          <p:cNvSpPr txBox="1"/>
          <p:nvPr/>
        </p:nvSpPr>
        <p:spPr>
          <a:xfrm>
            <a:off x="2267744" y="2567226"/>
            <a:ext cx="51125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D739D7"/>
                </a:solidFill>
              </a:rPr>
              <a:t>TERIMAKASIH</a:t>
            </a:r>
          </a:p>
        </p:txBody>
      </p:sp>
    </p:spTree>
    <p:extLst>
      <p:ext uri="{BB962C8B-B14F-4D97-AF65-F5344CB8AC3E}">
        <p14:creationId xmlns:p14="http://schemas.microsoft.com/office/powerpoint/2010/main" val="9329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BC83A8A7-00B5-455E-95BE-C7015977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" y="-146050"/>
            <a:ext cx="6781800" cy="984250"/>
          </a:xfrm>
          <a:noFill/>
          <a:ln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eaLnBrk="1" hangingPunct="1"/>
            <a:r>
              <a:rPr lang="en-GB" altLang="en-US" dirty="0"/>
              <a:t>LATAR BELAKANG MASALAH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DF07D862-F1B4-4D24-B94A-2EF9AE636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sz="28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GB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AE6A8-6B96-79F9-5857-C72017B1D546}"/>
              </a:ext>
            </a:extLst>
          </p:cNvPr>
          <p:cNvSpPr txBox="1"/>
          <p:nvPr/>
        </p:nvSpPr>
        <p:spPr>
          <a:xfrm>
            <a:off x="503548" y="1268760"/>
            <a:ext cx="8136904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Memudahkan</a:t>
            </a:r>
            <a:r>
              <a:rPr lang="en-US" sz="2000" dirty="0"/>
              <a:t> </a:t>
            </a:r>
            <a:r>
              <a:rPr lang="en-US" sz="2000" dirty="0" err="1"/>
              <a:t>perawatan</a:t>
            </a:r>
            <a:r>
              <a:rPr lang="en-US" sz="2000" dirty="0"/>
              <a:t> ikan mas </a:t>
            </a:r>
            <a:r>
              <a:rPr lang="en-US" sz="2000" dirty="0" err="1"/>
              <a:t>koki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otomatis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Memudahkan</a:t>
            </a:r>
            <a:r>
              <a:rPr lang="en-US" sz="2000" dirty="0"/>
              <a:t> </a:t>
            </a:r>
            <a:r>
              <a:rPr lang="en-US" sz="2000" dirty="0" err="1"/>
              <a:t>pengendalian</a:t>
            </a:r>
            <a:r>
              <a:rPr lang="en-US" sz="2000" dirty="0"/>
              <a:t> </a:t>
            </a:r>
            <a:r>
              <a:rPr lang="en-US" sz="2000" dirty="0" err="1"/>
              <a:t>pakan</a:t>
            </a:r>
            <a:r>
              <a:rPr lang="en-US" sz="2000" dirty="0"/>
              <a:t> ikan dan </a:t>
            </a:r>
            <a:r>
              <a:rPr lang="en-US" sz="2000" dirty="0" err="1"/>
              <a:t>penyaringan</a:t>
            </a:r>
            <a:r>
              <a:rPr lang="en-US" sz="2000" dirty="0"/>
              <a:t> air </a:t>
            </a:r>
            <a:r>
              <a:rPr lang="en-US" sz="2000" dirty="0" err="1"/>
              <a:t>akuarium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jarak</a:t>
            </a:r>
            <a:r>
              <a:rPr lang="en-US" sz="2000" dirty="0"/>
              <a:t> </a:t>
            </a:r>
            <a:r>
              <a:rPr lang="en-US" sz="2000" dirty="0" err="1"/>
              <a:t>jauh</a:t>
            </a:r>
            <a:r>
              <a:rPr lang="en-US" sz="2000" dirty="0"/>
              <a:t> </a:t>
            </a:r>
            <a:r>
              <a:rPr lang="en-US" sz="2000" dirty="0" err="1"/>
              <a:t>melalui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Blynk.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pemantauan</a:t>
            </a:r>
            <a:r>
              <a:rPr lang="en-US" sz="2000" dirty="0"/>
              <a:t> </a:t>
            </a:r>
            <a:r>
              <a:rPr lang="en-US" sz="2000" dirty="0" err="1"/>
              <a:t>kebersihan</a:t>
            </a:r>
            <a:r>
              <a:rPr lang="en-US" sz="2000" dirty="0"/>
              <a:t> dan </a:t>
            </a:r>
            <a:r>
              <a:rPr lang="en-US" sz="2000" dirty="0" err="1"/>
              <a:t>kualiatas</a:t>
            </a:r>
            <a:r>
              <a:rPr lang="en-US" sz="2000" dirty="0"/>
              <a:t> air </a:t>
            </a:r>
            <a:r>
              <a:rPr lang="en-US" sz="2000" dirty="0" err="1"/>
              <a:t>akuarium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langsung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efisiensi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dan </a:t>
            </a:r>
            <a:r>
              <a:rPr lang="en-US" sz="2000" dirty="0" err="1"/>
              <a:t>tenaga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perawatan</a:t>
            </a:r>
            <a:r>
              <a:rPr lang="en-US" sz="2000" dirty="0"/>
              <a:t> ikan </a:t>
            </a:r>
            <a:r>
              <a:rPr lang="en-US" sz="2000" dirty="0" err="1"/>
              <a:t>hias</a:t>
            </a:r>
            <a:r>
              <a:rPr lang="en-US" sz="2000" dirty="0"/>
              <a:t> mas </a:t>
            </a:r>
            <a:r>
              <a:rPr lang="en-US" sz="2000" dirty="0" err="1"/>
              <a:t>koki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penggunaan</a:t>
            </a:r>
            <a:r>
              <a:rPr lang="en-US" sz="2000" dirty="0"/>
              <a:t> </a:t>
            </a:r>
            <a:r>
              <a:rPr lang="en-US" sz="2000" dirty="0" err="1"/>
              <a:t>cadangan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ketika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  <a:r>
              <a:rPr lang="en-US" sz="2000" dirty="0" err="1"/>
              <a:t>pemadaman</a:t>
            </a:r>
            <a:r>
              <a:rPr lang="en-US" sz="2000" dirty="0"/>
              <a:t> </a:t>
            </a:r>
            <a:r>
              <a:rPr lang="en-US" sz="2000" dirty="0" err="1"/>
              <a:t>listrik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BC83A8A7-00B5-455E-95BE-C7015977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" y="-146050"/>
            <a:ext cx="6781800" cy="984250"/>
          </a:xfrm>
          <a:noFill/>
          <a:ln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ctr" eaLnBrk="1" hangingPunct="1"/>
            <a:r>
              <a:rPr lang="en-GB" altLang="en-US" dirty="0"/>
              <a:t>BATASAN MASALAH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DF07D862-F1B4-4D24-B94A-2EF9AE636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2" y="1028700"/>
            <a:ext cx="8424936" cy="4800600"/>
          </a:xfrm>
        </p:spPr>
        <p:txBody>
          <a:bodyPr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Penelitian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dibatasi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hanya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pada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pemeliharaan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dan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pengelolaan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ikan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hias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jenis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mas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koki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Sistem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yang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dikembangkan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dalam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penelitian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mengimplementasikan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sistem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cerdas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pada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penyaringan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air dan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pemberian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pakan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pada ikan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secara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real time.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Penggunaan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aplikasi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dalam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penelitian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terbatas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pada Blynk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sebagai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platform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utama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untuk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pengendalian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dan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pemantauan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jarak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jauh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dari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sistem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akuarium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Jumlah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ikan mas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koki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hanya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2 – 3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ekor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dalam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akuarium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yang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memiliki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ukuran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30cm x 20cm x 25cm dan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akuarium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tidak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menggunakan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blower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sebagai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suplai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oksigen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ikan.</a:t>
            </a:r>
          </a:p>
          <a:p>
            <a:pPr algn="just">
              <a:spcBef>
                <a:spcPts val="0"/>
              </a:spcBef>
              <a:spcAft>
                <a:spcPts val="800"/>
              </a:spcAft>
            </a:pP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Cadangan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daya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yang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digunakan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menggunakan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switch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sebagai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peralihan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daya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secara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manual dan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hanya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menggunakan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1 power bank.</a:t>
            </a:r>
          </a:p>
        </p:txBody>
      </p:sp>
    </p:spTree>
    <p:extLst>
      <p:ext uri="{BB962C8B-B14F-4D97-AF65-F5344CB8AC3E}">
        <p14:creationId xmlns:p14="http://schemas.microsoft.com/office/powerpoint/2010/main" val="34436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AD41912-FA86-44D8-9BF8-778072E0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/>
              <a:t>TUJUAN PENELITIAN</a:t>
            </a:r>
            <a:endParaRPr lang="en-ID" altLang="en-US" dirty="0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A9C635D3-2C1F-49E0-9072-AAA9A62CA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marR="75565" algn="just">
              <a:lnSpc>
                <a:spcPct val="150000"/>
              </a:lnSpc>
              <a:spcAft>
                <a:spcPts val="800"/>
              </a:spcAft>
              <a:tabLst>
                <a:tab pos="180340" algn="l"/>
              </a:tabLst>
            </a:pP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Tujuan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penelitian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adalah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merancang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akuarium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cerdas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dalam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pemberian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makanan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dan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penyaringan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air juga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adanya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cadangan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daya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jika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terjadi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pemadaman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listrik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sz="2000" kern="1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6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A0192C64-D2B4-459D-BCA5-0758114D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BLOK DIAGRAM</a:t>
            </a:r>
            <a:endParaRPr lang="en-ID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ECFE7-E017-1E71-3D23-26DB3D6F6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72" y="980728"/>
            <a:ext cx="7038855" cy="440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6D6092A1-C01F-4D4F-A179-8FD152A5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FLOWCHART</a:t>
            </a:r>
            <a:endParaRPr lang="en-ID" altLang="en-US"/>
          </a:p>
        </p:txBody>
      </p:sp>
      <p:sp>
        <p:nvSpPr>
          <p:cNvPr id="9220" name="Rectangle 8">
            <a:extLst>
              <a:ext uri="{FF2B5EF4-FFF2-40B4-BE49-F238E27FC236}">
                <a16:creationId xmlns:a16="http://schemas.microsoft.com/office/drawing/2014/main" id="{2C6A6C20-9689-435F-BE3B-339891137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907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D" altLang="en-US" sz="1800">
              <a:latin typeface="Arial" panose="020B0604020202020204" pitchFamily="34" charset="0"/>
            </a:endParaRPr>
          </a:p>
        </p:txBody>
      </p:sp>
      <p:sp>
        <p:nvSpPr>
          <p:cNvPr id="9221" name="Rectangle 10">
            <a:extLst>
              <a:ext uri="{FF2B5EF4-FFF2-40B4-BE49-F238E27FC236}">
                <a16:creationId xmlns:a16="http://schemas.microsoft.com/office/drawing/2014/main" id="{F231B97F-0B1A-4F11-9A63-5DF84062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47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cs typeface="Calibri" panose="020F0502020204030204" pitchFamily="34" charset="0"/>
              </a:rPr>
              <a:t> </a:t>
            </a:r>
            <a:endParaRPr lang="en-US" altLang="en-US" sz="80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22" name="Rectangle 11">
            <a:extLst>
              <a:ext uri="{FF2B5EF4-FFF2-40B4-BE49-F238E27FC236}">
                <a16:creationId xmlns:a16="http://schemas.microsoft.com/office/drawing/2014/main" id="{6E0F91EC-AEE9-4858-ABC2-D30B8484A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416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D" altLang="en-US" sz="18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B4E81-9464-4C2E-93E6-23288B5CE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08720"/>
            <a:ext cx="6516216" cy="4536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6D6092A1-C01F-4D4F-A179-8FD152A5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FLOWCHART</a:t>
            </a:r>
            <a:endParaRPr lang="en-ID" altLang="en-US"/>
          </a:p>
        </p:txBody>
      </p:sp>
      <p:sp>
        <p:nvSpPr>
          <p:cNvPr id="9220" name="Rectangle 8">
            <a:extLst>
              <a:ext uri="{FF2B5EF4-FFF2-40B4-BE49-F238E27FC236}">
                <a16:creationId xmlns:a16="http://schemas.microsoft.com/office/drawing/2014/main" id="{2C6A6C20-9689-435F-BE3B-339891137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907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D" altLang="en-US" sz="1800">
              <a:latin typeface="Arial" panose="020B0604020202020204" pitchFamily="34" charset="0"/>
            </a:endParaRPr>
          </a:p>
        </p:txBody>
      </p:sp>
      <p:sp>
        <p:nvSpPr>
          <p:cNvPr id="9221" name="Rectangle 10">
            <a:extLst>
              <a:ext uri="{FF2B5EF4-FFF2-40B4-BE49-F238E27FC236}">
                <a16:creationId xmlns:a16="http://schemas.microsoft.com/office/drawing/2014/main" id="{F231B97F-0B1A-4F11-9A63-5DF84062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47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cs typeface="Calibri" panose="020F0502020204030204" pitchFamily="34" charset="0"/>
              </a:rPr>
              <a:t> </a:t>
            </a:r>
            <a:endParaRPr lang="en-US" altLang="en-US" sz="80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22" name="Rectangle 11">
            <a:extLst>
              <a:ext uri="{FF2B5EF4-FFF2-40B4-BE49-F238E27FC236}">
                <a16:creationId xmlns:a16="http://schemas.microsoft.com/office/drawing/2014/main" id="{6E0F91EC-AEE9-4858-ABC2-D30B8484A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416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D" altLang="en-US" sz="180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8307B-AF6D-5C0E-3AA2-DC03797AD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838200"/>
            <a:ext cx="7560839" cy="45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6D6092A1-C01F-4D4F-A179-8FD152A5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FLOWCHART</a:t>
            </a:r>
            <a:endParaRPr lang="en-ID" altLang="en-US"/>
          </a:p>
        </p:txBody>
      </p:sp>
      <p:sp>
        <p:nvSpPr>
          <p:cNvPr id="9220" name="Rectangle 8">
            <a:extLst>
              <a:ext uri="{FF2B5EF4-FFF2-40B4-BE49-F238E27FC236}">
                <a16:creationId xmlns:a16="http://schemas.microsoft.com/office/drawing/2014/main" id="{2C6A6C20-9689-435F-BE3B-339891137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907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D" altLang="en-US" sz="1800">
              <a:latin typeface="Arial" panose="020B0604020202020204" pitchFamily="34" charset="0"/>
            </a:endParaRPr>
          </a:p>
        </p:txBody>
      </p:sp>
      <p:sp>
        <p:nvSpPr>
          <p:cNvPr id="9221" name="Rectangle 10">
            <a:extLst>
              <a:ext uri="{FF2B5EF4-FFF2-40B4-BE49-F238E27FC236}">
                <a16:creationId xmlns:a16="http://schemas.microsoft.com/office/drawing/2014/main" id="{F231B97F-0B1A-4F11-9A63-5DF84062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47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cs typeface="Calibri" panose="020F0502020204030204" pitchFamily="34" charset="0"/>
              </a:rPr>
              <a:t> </a:t>
            </a:r>
            <a:endParaRPr lang="en-US" altLang="en-US" sz="80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22" name="Rectangle 11">
            <a:extLst>
              <a:ext uri="{FF2B5EF4-FFF2-40B4-BE49-F238E27FC236}">
                <a16:creationId xmlns:a16="http://schemas.microsoft.com/office/drawing/2014/main" id="{6E0F91EC-AEE9-4858-ABC2-D30B8484A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4162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D" altLang="en-US" sz="180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7768E-3C44-74AE-B94F-071EBF761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756084"/>
            <a:ext cx="6781800" cy="51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3896F648-8783-4FDF-91D4-41E074BD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/>
              <a:t>GAMBAR RANGKAIAN</a:t>
            </a:r>
            <a:endParaRPr lang="en-ID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98E14A-8899-0EB6-16AF-6508001D9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4423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753</Words>
  <Application>Microsoft Office PowerPoint</Application>
  <PresentationFormat>On-screen Show (4:3)</PresentationFormat>
  <Paragraphs>194</Paragraphs>
  <Slides>17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Theme</vt:lpstr>
      <vt:lpstr>Rancang Bangun Pengembangan Akuarium Cerdas Untuk Ikan Mas Koki   Muhammad Ilhan mansiz - 40121855</vt:lpstr>
      <vt:lpstr>LATAR BELAKANG MASALAH</vt:lpstr>
      <vt:lpstr>BATASAN MASALAH</vt:lpstr>
      <vt:lpstr>TUJUAN PENELITIAN</vt:lpstr>
      <vt:lpstr>BLOK DIAGRAM</vt:lpstr>
      <vt:lpstr>FLOWCHART</vt:lpstr>
      <vt:lpstr>FLOWCHART</vt:lpstr>
      <vt:lpstr>FLOWCHART</vt:lpstr>
      <vt:lpstr>GAMBAR RANGKAIAN</vt:lpstr>
      <vt:lpstr>GAMBAR ALAT</vt:lpstr>
      <vt:lpstr>TABEL HASIL UJI COBA CADANGAN DAYA</vt:lpstr>
      <vt:lpstr>TABEL HASIL UJI COBA MOTOR SERVO</vt:lpstr>
      <vt:lpstr>TABEL HASIL UJI COBA KESELURUHAN ALAT</vt:lpstr>
      <vt:lpstr>KESIMPULAN</vt:lpstr>
      <vt:lpstr>SARAN</vt:lpstr>
      <vt:lpstr>VIDEO ALAT</vt:lpstr>
      <vt:lpstr>VIDEO ALAT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achsan</dc:creator>
  <cp:lastModifiedBy>muhammad ilhan mansiz</cp:lastModifiedBy>
  <cp:revision>99</cp:revision>
  <dcterms:created xsi:type="dcterms:W3CDTF">2011-02-25T14:46:40Z</dcterms:created>
  <dcterms:modified xsi:type="dcterms:W3CDTF">2024-08-28T17:27:39Z</dcterms:modified>
</cp:coreProperties>
</file>